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23"/>
  </p:notesMasterIdLst>
  <p:handoutMasterIdLst>
    <p:handoutMasterId r:id="rId24"/>
  </p:handoutMasterIdLst>
  <p:sldIdLst>
    <p:sldId id="275" r:id="rId2"/>
    <p:sldId id="276" r:id="rId3"/>
    <p:sldId id="257" r:id="rId4"/>
    <p:sldId id="265" r:id="rId5"/>
    <p:sldId id="277" r:id="rId6"/>
    <p:sldId id="312" r:id="rId7"/>
    <p:sldId id="313" r:id="rId8"/>
    <p:sldId id="314" r:id="rId9"/>
    <p:sldId id="309" r:id="rId10"/>
    <p:sldId id="291" r:id="rId11"/>
    <p:sldId id="292" r:id="rId12"/>
    <p:sldId id="293" r:id="rId13"/>
    <p:sldId id="310" r:id="rId14"/>
    <p:sldId id="298" r:id="rId15"/>
    <p:sldId id="300" r:id="rId16"/>
    <p:sldId id="301" r:id="rId17"/>
    <p:sldId id="304" r:id="rId18"/>
    <p:sldId id="305" r:id="rId19"/>
    <p:sldId id="311" r:id="rId20"/>
    <p:sldId id="308" r:id="rId21"/>
    <p:sldId id="269"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40" autoAdjust="0"/>
    <p:restoredTop sz="94660"/>
  </p:normalViewPr>
  <p:slideViewPr>
    <p:cSldViewPr snapToGrid="0">
      <p:cViewPr varScale="1">
        <p:scale>
          <a:sx n="87" d="100"/>
          <a:sy n="87" d="100"/>
        </p:scale>
        <p:origin x="131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1/7/2026</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1/7/2026</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1/7/2026</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164920"/>
            <a:ext cx="8674100" cy="493107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6482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1/7/2026</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817046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C5DD3B49-F775-49FC-ACAD-45B074D1C945}"/>
              </a:ext>
            </a:extLst>
          </p:cNvPr>
          <p:cNvSpPr>
            <a:spLocks noGrp="1"/>
          </p:cNvSpPr>
          <p:nvPr>
            <p:ph type="title" hasCustomPrompt="1"/>
          </p:nvPr>
        </p:nvSpPr>
        <p:spPr>
          <a:xfrm>
            <a:off x="2380488" y="2365248"/>
            <a:ext cx="4383024" cy="2127504"/>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678804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1/7/2026</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1/7/2026</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963168"/>
            <a:ext cx="8674100" cy="513283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985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1/7/2026</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1/7/2026</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938540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1/7/2026</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27550"/>
            <a:ext cx="8674100" cy="486844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4231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1/7/2026</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629018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5" r:id="rId5"/>
    <p:sldLayoutId id="2147483683" r:id="rId6"/>
    <p:sldLayoutId id="2147483679" r:id="rId7"/>
    <p:sldLayoutId id="2147483680" r:id="rId8"/>
    <p:sldLayoutId id="2147483681" r:id="rId9"/>
    <p:sldLayoutId id="2147483682" r:id="rId10"/>
    <p:sldLayoutId id="214748367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08645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a:lstStyle/>
          <a:p>
            <a:r>
              <a:rPr lang="en-US" dirty="0"/>
              <a:t>2</a:t>
            </a:r>
            <a:r>
              <a:rPr lang="en-US" dirty="0" smtClean="0"/>
              <a:t>. Mô hình sử dụng</a:t>
            </a:r>
            <a:endParaRPr lang="en-US" dirty="0"/>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a:xfrm>
            <a:off x="234823" y="1332411"/>
            <a:ext cx="8674100" cy="4868449"/>
          </a:xfrm>
        </p:spPr>
        <p:txBody>
          <a:bodyPr/>
          <a:lstStyle/>
          <a:p>
            <a:r>
              <a:rPr lang="en-US" dirty="0"/>
              <a:t>MobileNetV2 là một kiến trúc mạng nơ-</a:t>
            </a:r>
            <a:r>
              <a:rPr lang="en-US" dirty="0" err="1"/>
              <a:t>ron</a:t>
            </a:r>
            <a:r>
              <a:rPr lang="en-US" dirty="0"/>
              <a:t> tích chập được các nhà nghiên cứu Google là Mark Sandler và cộng sự giới thiệu vào nằm </a:t>
            </a:r>
            <a:r>
              <a:rPr lang="en-US" dirty="0" smtClean="0"/>
              <a:t>2018.</a:t>
            </a:r>
          </a:p>
          <a:p>
            <a:r>
              <a:rPr lang="en-US" dirty="0" smtClean="0"/>
              <a:t> MobileNetV2 được </a:t>
            </a:r>
            <a:r>
              <a:rPr lang="en-US" dirty="0"/>
              <a:t>thiết kế chuyên biệt cho các thiết bị có tài nguyên hạn chế như điện thoại di động, hệ thống nhúng và các thiết bị thời gian thực và có mục tiêu chính là tối ưu cân bằng giữa độ chính xác và hiệu năng tính toán.</a:t>
            </a:r>
          </a:p>
        </p:txBody>
      </p:sp>
      <p:sp>
        <p:nvSpPr>
          <p:cNvPr id="5" name="Rounded Rectangle 4"/>
          <p:cNvSpPr/>
          <p:nvPr/>
        </p:nvSpPr>
        <p:spPr>
          <a:xfrm>
            <a:off x="0" y="751423"/>
            <a:ext cx="9144000" cy="580988"/>
          </a:xfrm>
          <a:prstGeom prst="roundRect">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800" dirty="0" smtClean="0">
                <a:latin typeface="Lato" panose="020F0502020204030203"/>
              </a:rPr>
              <a:t>MobileNetV2</a:t>
            </a:r>
            <a:endParaRPr lang="en-US" sz="2800" dirty="0">
              <a:latin typeface="Lato" panose="020F0502020204030203"/>
            </a:endParaRPr>
          </a:p>
        </p:txBody>
      </p:sp>
    </p:spTree>
    <p:extLst>
      <p:ext uri="{BB962C8B-B14F-4D97-AF65-F5344CB8AC3E}">
        <p14:creationId xmlns:p14="http://schemas.microsoft.com/office/powerpoint/2010/main" val="24255385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a:lstStyle/>
          <a:p>
            <a:r>
              <a:rPr lang="en-US" dirty="0"/>
              <a:t>2</a:t>
            </a:r>
            <a:r>
              <a:rPr lang="en-US" dirty="0" smtClean="0"/>
              <a:t>. Mô hình sử dụng</a:t>
            </a:r>
            <a:endParaRPr lang="en-US" dirty="0"/>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a:xfrm>
            <a:off x="0" y="1332411"/>
            <a:ext cx="9144000" cy="4868449"/>
          </a:xfrm>
        </p:spPr>
        <p:txBody>
          <a:bodyPr/>
          <a:lstStyle/>
          <a:p>
            <a:r>
              <a:rPr lang="en-US" dirty="0"/>
              <a:t>MobileNetV2 được ra đời để giải quyết bài toán sao cho giữ được độ chính xác  cao trong khi giảm tối đa lượng phép tính toán và bộ nhớ.</a:t>
            </a:r>
          </a:p>
          <a:p>
            <a:pPr algn="ctr"/>
            <a:endParaRPr lang="en-US" dirty="0"/>
          </a:p>
          <a:p>
            <a:pPr algn="ctr"/>
            <a:endParaRPr lang="en-US" dirty="0" smtClean="0"/>
          </a:p>
          <a:p>
            <a:pPr algn="ctr"/>
            <a:endParaRPr lang="en-US" dirty="0"/>
          </a:p>
          <a:p>
            <a:pPr algn="ctr"/>
            <a:endParaRPr lang="en-US" dirty="0" smtClean="0"/>
          </a:p>
          <a:p>
            <a:pPr algn="ctr"/>
            <a:endParaRPr lang="en-US" dirty="0" smtClean="0"/>
          </a:p>
          <a:p>
            <a:pPr marL="0" indent="0" algn="ctr">
              <a:buNone/>
            </a:pPr>
            <a:r>
              <a:rPr lang="en-US" sz="1600" dirty="0" smtClean="0"/>
              <a:t>Hình </a:t>
            </a:r>
            <a:r>
              <a:rPr lang="en-US" sz="1600" dirty="0" smtClean="0"/>
              <a:t>2.1. </a:t>
            </a:r>
            <a:r>
              <a:rPr lang="en-US" sz="1600" dirty="0" smtClean="0"/>
              <a:t>Kiến trúc mạng MobileNetV2</a:t>
            </a:r>
            <a:endParaRPr lang="en-US" sz="1600" dirty="0"/>
          </a:p>
          <a:p>
            <a:pPr marL="0" indent="0" algn="ctr">
              <a:buNone/>
            </a:pPr>
            <a:endParaRPr lang="en-US" dirty="0" smtClean="0"/>
          </a:p>
        </p:txBody>
      </p:sp>
      <p:sp>
        <p:nvSpPr>
          <p:cNvPr id="5" name="Rounded Rectangle 4"/>
          <p:cNvSpPr/>
          <p:nvPr/>
        </p:nvSpPr>
        <p:spPr>
          <a:xfrm>
            <a:off x="0" y="751423"/>
            <a:ext cx="9144000" cy="580988"/>
          </a:xfrm>
          <a:prstGeom prst="roundRect">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800" dirty="0" smtClean="0">
                <a:latin typeface="Lato" panose="020F0502020204030203"/>
              </a:rPr>
              <a:t>MobileNetV2</a:t>
            </a:r>
            <a:endParaRPr lang="en-US" sz="2800" dirty="0">
              <a:latin typeface="Lato" panose="020F0502020204030203"/>
            </a:endParaRPr>
          </a:p>
        </p:txBody>
      </p:sp>
      <p:pic>
        <p:nvPicPr>
          <p:cNvPr id="6" name="Picture 5"/>
          <p:cNvPicPr/>
          <p:nvPr/>
        </p:nvPicPr>
        <p:blipFill>
          <a:blip r:embed="rId2"/>
          <a:stretch>
            <a:fillRect/>
          </a:stretch>
        </p:blipFill>
        <p:spPr>
          <a:xfrm>
            <a:off x="1937597" y="2545338"/>
            <a:ext cx="5268805" cy="2560770"/>
          </a:xfrm>
          <a:prstGeom prst="rect">
            <a:avLst/>
          </a:prstGeom>
        </p:spPr>
      </p:pic>
    </p:spTree>
    <p:extLst>
      <p:ext uri="{BB962C8B-B14F-4D97-AF65-F5344CB8AC3E}">
        <p14:creationId xmlns:p14="http://schemas.microsoft.com/office/powerpoint/2010/main" val="118164252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a:lstStyle/>
          <a:p>
            <a:r>
              <a:rPr lang="en-US" dirty="0"/>
              <a:t>2</a:t>
            </a:r>
            <a:r>
              <a:rPr lang="en-US" dirty="0" smtClean="0"/>
              <a:t>. Mô hình sử dụng</a:t>
            </a:r>
            <a:endParaRPr lang="en-US" dirty="0"/>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a:xfrm>
            <a:off x="1322146" y="1553483"/>
            <a:ext cx="7160003" cy="797832"/>
          </a:xfrm>
        </p:spPr>
        <p:txBody>
          <a:bodyPr/>
          <a:lstStyle/>
          <a:p>
            <a:pPr marL="0" indent="0">
              <a:buNone/>
            </a:pPr>
            <a:r>
              <a:rPr lang="en-US" dirty="0"/>
              <a:t>MobileNetV2 hoạt động dựa vào 3 cơ chế chính lần lượt là : </a:t>
            </a:r>
            <a:r>
              <a:rPr lang="vi-VN" dirty="0"/>
              <a:t>Depthwise Separable Convolution</a:t>
            </a:r>
            <a:r>
              <a:rPr lang="en-US" dirty="0"/>
              <a:t>, Inverted Residuals và Linear Bottleneck.</a:t>
            </a:r>
          </a:p>
        </p:txBody>
      </p:sp>
      <p:sp>
        <p:nvSpPr>
          <p:cNvPr id="5" name="Rounded Rectangle 4"/>
          <p:cNvSpPr/>
          <p:nvPr/>
        </p:nvSpPr>
        <p:spPr>
          <a:xfrm>
            <a:off x="0" y="751423"/>
            <a:ext cx="9144000" cy="580988"/>
          </a:xfrm>
          <a:prstGeom prst="roundRect">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800" dirty="0" smtClean="0">
                <a:latin typeface="Lato" panose="020F0502020204030203"/>
              </a:rPr>
              <a:t>MobileNetV2</a:t>
            </a:r>
            <a:endParaRPr lang="en-US" sz="2800" dirty="0">
              <a:latin typeface="Lato" panose="020F0502020204030203"/>
            </a:endParaRPr>
          </a:p>
        </p:txBody>
      </p:sp>
      <p:sp>
        <p:nvSpPr>
          <p:cNvPr id="6" name="Right Arrow 5"/>
          <p:cNvSpPr/>
          <p:nvPr/>
        </p:nvSpPr>
        <p:spPr>
          <a:xfrm>
            <a:off x="0" y="1553482"/>
            <a:ext cx="1227963" cy="6236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p:nvPr/>
        </p:nvPicPr>
        <p:blipFill>
          <a:blip r:embed="rId2"/>
          <a:stretch>
            <a:fillRect/>
          </a:stretch>
        </p:blipFill>
        <p:spPr>
          <a:xfrm>
            <a:off x="0" y="3375643"/>
            <a:ext cx="3692434" cy="1839504"/>
          </a:xfrm>
          <a:prstGeom prst="rect">
            <a:avLst/>
          </a:prstGeom>
        </p:spPr>
      </p:pic>
      <p:sp>
        <p:nvSpPr>
          <p:cNvPr id="8" name="Rectangle 7"/>
          <p:cNvSpPr/>
          <p:nvPr/>
        </p:nvSpPr>
        <p:spPr>
          <a:xfrm>
            <a:off x="235077" y="5328701"/>
            <a:ext cx="2987040" cy="646331"/>
          </a:xfrm>
          <a:prstGeom prst="rect">
            <a:avLst/>
          </a:prstGeom>
        </p:spPr>
        <p:txBody>
          <a:bodyPr wrap="square">
            <a:spAutoFit/>
          </a:bodyPr>
          <a:lstStyle/>
          <a:p>
            <a:pPr algn="ctr"/>
            <a:r>
              <a:rPr lang="en-US" i="1" dirty="0" smtClean="0">
                <a:latin typeface="Lato" panose="020F0502020204030203"/>
              </a:rPr>
              <a:t>Hình </a:t>
            </a:r>
            <a:r>
              <a:rPr lang="en-US" i="1" dirty="0" smtClean="0">
                <a:latin typeface="Lato" panose="020F0502020204030203"/>
              </a:rPr>
              <a:t>2.2: </a:t>
            </a:r>
            <a:r>
              <a:rPr lang="en-US" i="1" dirty="0" smtClean="0">
                <a:latin typeface="Lato" panose="020F0502020204030203"/>
              </a:rPr>
              <a:t>Một Residual block thông thường</a:t>
            </a:r>
            <a:endParaRPr lang="en-US" i="1" dirty="0">
              <a:latin typeface="Lato" panose="020F0502020204030203"/>
            </a:endParaRPr>
          </a:p>
        </p:txBody>
      </p:sp>
      <p:sp>
        <p:nvSpPr>
          <p:cNvPr id="11" name="Rectangle 10"/>
          <p:cNvSpPr/>
          <p:nvPr/>
        </p:nvSpPr>
        <p:spPr>
          <a:xfrm>
            <a:off x="5105808" y="5328700"/>
            <a:ext cx="3120748" cy="646331"/>
          </a:xfrm>
          <a:prstGeom prst="rect">
            <a:avLst/>
          </a:prstGeom>
        </p:spPr>
        <p:txBody>
          <a:bodyPr wrap="square">
            <a:spAutoFit/>
          </a:bodyPr>
          <a:lstStyle/>
          <a:p>
            <a:pPr algn="ctr"/>
            <a:r>
              <a:rPr lang="en-US" i="1" dirty="0">
                <a:latin typeface="Lato" panose="020F0502020204030203"/>
              </a:rPr>
              <a:t>Hình </a:t>
            </a:r>
            <a:r>
              <a:rPr lang="en-US" i="1" dirty="0" smtClean="0">
                <a:latin typeface="Lato" panose="020F0502020204030203"/>
              </a:rPr>
              <a:t>2.3: </a:t>
            </a:r>
            <a:r>
              <a:rPr lang="en-US" i="1" dirty="0" smtClean="0">
                <a:latin typeface="Lato" panose="020F0502020204030203"/>
              </a:rPr>
              <a:t>Residual block trong MobileNetV2</a:t>
            </a:r>
            <a:endParaRPr lang="en-US" i="1" dirty="0"/>
          </a:p>
        </p:txBody>
      </p:sp>
      <p:pic>
        <p:nvPicPr>
          <p:cNvPr id="10" name="Picture 9"/>
          <p:cNvPicPr>
            <a:picLocks noChangeAspect="1"/>
          </p:cNvPicPr>
          <p:nvPr/>
        </p:nvPicPr>
        <p:blipFill>
          <a:blip r:embed="rId3"/>
          <a:stretch>
            <a:fillRect/>
          </a:stretch>
        </p:blipFill>
        <p:spPr>
          <a:xfrm>
            <a:off x="4556162" y="3375643"/>
            <a:ext cx="4220040" cy="1839504"/>
          </a:xfrm>
          <a:prstGeom prst="rect">
            <a:avLst/>
          </a:prstGeom>
        </p:spPr>
      </p:pic>
    </p:spTree>
    <p:extLst>
      <p:ext uri="{BB962C8B-B14F-4D97-AF65-F5344CB8AC3E}">
        <p14:creationId xmlns:p14="http://schemas.microsoft.com/office/powerpoint/2010/main" val="7224726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6">
            <a:extLst>
              <a:ext uri="{FF2B5EF4-FFF2-40B4-BE49-F238E27FC236}">
                <a16:creationId xmlns:a16="http://schemas.microsoft.com/office/drawing/2014/main" id="{FF8BDF70-CFA6-4031-86B7-31F910D8115D}"/>
              </a:ext>
            </a:extLst>
          </p:cNvPr>
          <p:cNvSpPr txBox="1">
            <a:spLocks/>
          </p:cNvSpPr>
          <p:nvPr/>
        </p:nvSpPr>
        <p:spPr>
          <a:xfrm>
            <a:off x="1927095" y="2589639"/>
            <a:ext cx="5608763" cy="937415"/>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ctr"/>
            <a:endParaRPr lang="en-US" sz="1000" dirty="0" smtClean="0"/>
          </a:p>
          <a:p>
            <a:pPr algn="ctr"/>
            <a:r>
              <a:rPr lang="en-US" dirty="0" smtClean="0">
                <a:solidFill>
                  <a:schemeClr val="tx1"/>
                </a:solidFill>
              </a:rPr>
              <a:t>3. </a:t>
            </a:r>
            <a:r>
              <a:rPr lang="en-US" dirty="0">
                <a:solidFill>
                  <a:schemeClr val="tx1"/>
                </a:solidFill>
                <a:latin typeface="Lato" panose="020F0502020204030203"/>
              </a:rPr>
              <a:t>Thực thi bài toán và kết quả</a:t>
            </a:r>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193376" y="4220764"/>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sz="2800" b="0" dirty="0"/>
          </a:p>
          <a:p>
            <a:endParaRPr lang="en-US" sz="2800" b="0" dirty="0"/>
          </a:p>
          <a:p>
            <a:endParaRPr lang="en-US" sz="2800" b="0" dirty="0"/>
          </a:p>
        </p:txBody>
      </p:sp>
    </p:spTree>
    <p:extLst>
      <p:ext uri="{BB962C8B-B14F-4D97-AF65-F5344CB8AC3E}">
        <p14:creationId xmlns:p14="http://schemas.microsoft.com/office/powerpoint/2010/main" val="18351043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14</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dirty="0" smtClean="0"/>
              <a:t>3.1. Bộ dữ liệu</a:t>
            </a:r>
            <a:endParaRPr lang="en-US" dirty="0"/>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p:txBody>
          <a:bodyPr/>
          <a:lstStyle/>
          <a:p>
            <a:r>
              <a:rPr lang="en-US" dirty="0"/>
              <a:t>Bộ dữ liệu được sử dụng trong </a:t>
            </a:r>
            <a:r>
              <a:rPr lang="en-US" dirty="0" smtClean="0"/>
              <a:t>bài tập này được cả lớp tổng hợp.</a:t>
            </a:r>
          </a:p>
          <a:p>
            <a:r>
              <a:rPr lang="en-US" dirty="0" smtClean="0"/>
              <a:t>Bộ dữ </a:t>
            </a:r>
            <a:r>
              <a:rPr lang="en-US" dirty="0"/>
              <a:t>liệu bao gồm 27 nhãn đại diện cho 27 người và mỗi nhãn có 20 ảnh, tổng cộng là 540 </a:t>
            </a:r>
            <a:r>
              <a:rPr lang="en-US" dirty="0" smtClean="0"/>
              <a:t>ảnh. </a:t>
            </a:r>
            <a:endParaRPr lang="en-US" dirty="0"/>
          </a:p>
          <a:p>
            <a:endParaRPr lang="en-US" dirty="0" smtClean="0"/>
          </a:p>
          <a:p>
            <a:endParaRPr lang="en-US" dirty="0"/>
          </a:p>
          <a:p>
            <a:endParaRPr lang="en-US" dirty="0" smtClean="0"/>
          </a:p>
          <a:p>
            <a:endParaRPr lang="en-US" dirty="0"/>
          </a:p>
          <a:p>
            <a:pPr marL="0" indent="0">
              <a:buNone/>
            </a:pPr>
            <a:endParaRPr lang="en-US" dirty="0" smtClean="0"/>
          </a:p>
          <a:p>
            <a:pPr marL="0" indent="0">
              <a:buNone/>
            </a:pPr>
            <a:endParaRPr lang="en-US" sz="2400" i="1" dirty="0" smtClean="0"/>
          </a:p>
          <a:p>
            <a:pPr marL="0" indent="0" algn="ctr">
              <a:buNone/>
            </a:pPr>
            <a:r>
              <a:rPr lang="en-US" sz="1800" i="1" dirty="0" smtClean="0"/>
              <a:t>Hình 3.1. Bộ dữ liệu</a:t>
            </a:r>
            <a:endParaRPr lang="en-US" sz="1800" i="1" dirty="0"/>
          </a:p>
          <a:p>
            <a:pPr marL="0" indent="0">
              <a:buNone/>
            </a:pPr>
            <a:endParaRPr lang="en-US" sz="1800" i="1" dirty="0" smtClean="0"/>
          </a:p>
          <a:p>
            <a:endParaRPr lang="en-US" dirty="0"/>
          </a:p>
          <a:p>
            <a:endParaRPr lang="en-US" dirty="0" smtClean="0"/>
          </a:p>
          <a:p>
            <a:endParaRPr lang="en-US" dirty="0"/>
          </a:p>
          <a:p>
            <a:endParaRPr lang="en-US" dirty="0" smtClean="0"/>
          </a:p>
          <a:p>
            <a:endParaRPr lang="en-US" dirty="0"/>
          </a:p>
          <a:p>
            <a:endParaRPr lang="en-US" dirty="0" smtClean="0"/>
          </a:p>
          <a:p>
            <a:pPr marL="0" indent="0">
              <a:buNone/>
            </a:pPr>
            <a:endParaRPr lang="en-US" dirty="0" smtClean="0"/>
          </a:p>
          <a:p>
            <a:pPr marL="457200" lvl="1" indent="0">
              <a:buNone/>
            </a:pPr>
            <a:endParaRPr lang="en-US" dirty="0" smtClean="0"/>
          </a:p>
          <a:p>
            <a:pPr marL="457200" lvl="1" indent="0">
              <a:buNone/>
            </a:pPr>
            <a:endParaRPr lang="en-US" dirty="0"/>
          </a:p>
          <a:p>
            <a:pPr marL="457200" lvl="1" indent="0">
              <a:buNone/>
            </a:pPr>
            <a:endParaRPr lang="en-US" dirty="0" smtClean="0"/>
          </a:p>
          <a:p>
            <a:pPr marL="457200" lvl="1" indent="0">
              <a:buNone/>
            </a:pPr>
            <a:endParaRPr lang="en-US" dirty="0"/>
          </a:p>
          <a:p>
            <a:pPr marL="457200" lvl="1" indent="0">
              <a:buNone/>
            </a:pPr>
            <a:endParaRPr lang="en-US" dirty="0" smtClean="0"/>
          </a:p>
          <a:p>
            <a:endParaRPr lang="en-US" dirty="0"/>
          </a:p>
        </p:txBody>
      </p:sp>
      <p:pic>
        <p:nvPicPr>
          <p:cNvPr id="7" name="Picture 6"/>
          <p:cNvPicPr/>
          <p:nvPr/>
        </p:nvPicPr>
        <p:blipFill>
          <a:blip r:embed="rId2"/>
          <a:stretch>
            <a:fillRect/>
          </a:stretch>
        </p:blipFill>
        <p:spPr>
          <a:xfrm>
            <a:off x="2043650" y="2725615"/>
            <a:ext cx="5056700" cy="3080899"/>
          </a:xfrm>
          <a:prstGeom prst="rect">
            <a:avLst/>
          </a:prstGeom>
        </p:spPr>
      </p:pic>
    </p:spTree>
    <p:extLst>
      <p:ext uri="{BB962C8B-B14F-4D97-AF65-F5344CB8AC3E}">
        <p14:creationId xmlns:p14="http://schemas.microsoft.com/office/powerpoint/2010/main" val="298463658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a:lstStyle/>
          <a:p>
            <a:r>
              <a:rPr lang="en-US" dirty="0" smtClean="0"/>
              <a:t>3.2. Thực thi bài toán</a:t>
            </a:r>
            <a:endParaRPr lang="en-US" dirty="0"/>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a:xfrm>
            <a:off x="234823" y="1445265"/>
            <a:ext cx="8674100" cy="4868449"/>
          </a:xfrm>
        </p:spPr>
        <p:txBody>
          <a:bodyPr/>
          <a:lstStyle/>
          <a:p>
            <a:r>
              <a:rPr lang="en-US" dirty="0" smtClean="0"/>
              <a:t>Chia bộ dữ liệu thành ba tập</a:t>
            </a:r>
          </a:p>
          <a:p>
            <a:pPr lvl="1"/>
            <a:r>
              <a:rPr lang="en-US" dirty="0" smtClean="0"/>
              <a:t>Train</a:t>
            </a:r>
          </a:p>
          <a:p>
            <a:pPr lvl="1"/>
            <a:r>
              <a:rPr lang="en-US" dirty="0" smtClean="0"/>
              <a:t>Validation</a:t>
            </a:r>
          </a:p>
          <a:p>
            <a:pPr lvl="1"/>
            <a:r>
              <a:rPr lang="en-US" dirty="0" smtClean="0"/>
              <a:t>Test</a:t>
            </a:r>
          </a:p>
          <a:p>
            <a:pPr marL="457200" lvl="1" indent="0">
              <a:buNone/>
            </a:pPr>
            <a:endParaRPr lang="en-US" dirty="0" smtClean="0"/>
          </a:p>
          <a:p>
            <a:pPr marL="457200" lvl="1" indent="0">
              <a:buNone/>
            </a:pPr>
            <a:endParaRPr lang="en-US" dirty="0"/>
          </a:p>
          <a:p>
            <a:pPr marL="457200" lvl="1" indent="0">
              <a:buNone/>
            </a:pPr>
            <a:endParaRPr lang="en-US" dirty="0" smtClean="0"/>
          </a:p>
          <a:p>
            <a:pPr marL="457200" lvl="1" indent="0">
              <a:buNone/>
            </a:pPr>
            <a:endParaRPr lang="en-US" dirty="0"/>
          </a:p>
          <a:p>
            <a:pPr marL="457200" lvl="1" indent="0" algn="ctr">
              <a:buNone/>
            </a:pPr>
            <a:r>
              <a:rPr lang="en-US" sz="1800" i="1" dirty="0" smtClean="0"/>
              <a:t>Bảng 3.1: Số dữ liệu có trong các tập</a:t>
            </a:r>
          </a:p>
        </p:txBody>
      </p:sp>
      <p:sp>
        <p:nvSpPr>
          <p:cNvPr id="5" name="Rounded Rectangle 4"/>
          <p:cNvSpPr/>
          <p:nvPr/>
        </p:nvSpPr>
        <p:spPr>
          <a:xfrm>
            <a:off x="0" y="751423"/>
            <a:ext cx="9144000" cy="580988"/>
          </a:xfrm>
          <a:prstGeom prst="roundRect">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800" dirty="0" smtClean="0">
                <a:latin typeface="Lato" panose="020F0502020204030203"/>
              </a:rPr>
              <a:t>Tiền xử lý dữ liệu</a:t>
            </a:r>
            <a:endParaRPr lang="en-US" sz="2800" dirty="0">
              <a:latin typeface="Lato" panose="020F0502020204030203"/>
            </a:endParaRPr>
          </a:p>
        </p:txBody>
      </p:sp>
      <p:graphicFrame>
        <p:nvGraphicFramePr>
          <p:cNvPr id="7" name="Table 6"/>
          <p:cNvGraphicFramePr>
            <a:graphicFrameLocks noGrp="1"/>
          </p:cNvGraphicFramePr>
          <p:nvPr>
            <p:extLst>
              <p:ext uri="{D42A27DB-BD31-4B8C-83A1-F6EECF244321}">
                <p14:modId xmlns:p14="http://schemas.microsoft.com/office/powerpoint/2010/main" val="2835575374"/>
              </p:ext>
            </p:extLst>
          </p:nvPr>
        </p:nvGraphicFramePr>
        <p:xfrm>
          <a:off x="1393242" y="3217639"/>
          <a:ext cx="6366094" cy="1381533"/>
        </p:xfrm>
        <a:graphic>
          <a:graphicData uri="http://schemas.openxmlformats.org/drawingml/2006/table">
            <a:tbl>
              <a:tblPr firstRow="1" bandRow="1">
                <a:tableStyleId>{21E4AEA4-8DFA-4A89-87EB-49C32662AFE0}</a:tableStyleId>
              </a:tblPr>
              <a:tblGrid>
                <a:gridCol w="3183047">
                  <a:extLst>
                    <a:ext uri="{9D8B030D-6E8A-4147-A177-3AD203B41FA5}">
                      <a16:colId xmlns:a16="http://schemas.microsoft.com/office/drawing/2014/main" val="2894575664"/>
                    </a:ext>
                  </a:extLst>
                </a:gridCol>
                <a:gridCol w="3183047">
                  <a:extLst>
                    <a:ext uri="{9D8B030D-6E8A-4147-A177-3AD203B41FA5}">
                      <a16:colId xmlns:a16="http://schemas.microsoft.com/office/drawing/2014/main" val="497777836"/>
                    </a:ext>
                  </a:extLst>
                </a:gridCol>
              </a:tblGrid>
              <a:tr h="460511">
                <a:tc>
                  <a:txBody>
                    <a:bodyPr/>
                    <a:lstStyle/>
                    <a:p>
                      <a:pPr algn="ctr"/>
                      <a:r>
                        <a:rPr lang="en-US" dirty="0" smtClean="0">
                          <a:latin typeface="Lato" panose="020F0502020204030203"/>
                        </a:rPr>
                        <a:t>Tên</a:t>
                      </a:r>
                      <a:r>
                        <a:rPr lang="en-US" baseline="0" dirty="0" smtClean="0">
                          <a:latin typeface="Lato" panose="020F0502020204030203"/>
                        </a:rPr>
                        <a:t> tập</a:t>
                      </a:r>
                      <a:endParaRPr lang="en-US" dirty="0">
                        <a:latin typeface="Lato" panose="020F0502020204030203"/>
                      </a:endParaRPr>
                    </a:p>
                  </a:txBody>
                  <a:tcPr/>
                </a:tc>
                <a:tc>
                  <a:txBody>
                    <a:bodyPr/>
                    <a:lstStyle/>
                    <a:p>
                      <a:pPr algn="ctr"/>
                      <a:r>
                        <a:rPr lang="en-US" dirty="0" smtClean="0">
                          <a:latin typeface="Lato" panose="020F0502020204030203"/>
                        </a:rPr>
                        <a:t>%  Dữ</a:t>
                      </a:r>
                      <a:r>
                        <a:rPr lang="en-US" baseline="0" dirty="0" smtClean="0">
                          <a:latin typeface="Lato" panose="020F0502020204030203"/>
                        </a:rPr>
                        <a:t> liệu</a:t>
                      </a:r>
                      <a:endParaRPr lang="en-US" dirty="0">
                        <a:latin typeface="Lato" panose="020F0502020204030203"/>
                      </a:endParaRPr>
                    </a:p>
                  </a:txBody>
                  <a:tcPr/>
                </a:tc>
                <a:extLst>
                  <a:ext uri="{0D108BD9-81ED-4DB2-BD59-A6C34878D82A}">
                    <a16:rowId xmlns:a16="http://schemas.microsoft.com/office/drawing/2014/main" val="4024164248"/>
                  </a:ext>
                </a:extLst>
              </a:tr>
              <a:tr h="460511">
                <a:tc>
                  <a:txBody>
                    <a:bodyPr/>
                    <a:lstStyle/>
                    <a:p>
                      <a:pPr algn="ctr"/>
                      <a:r>
                        <a:rPr lang="en-US" dirty="0" smtClean="0">
                          <a:latin typeface="Lato" panose="020F0502020204030203"/>
                        </a:rPr>
                        <a:t>Train</a:t>
                      </a:r>
                      <a:endParaRPr lang="en-US" dirty="0">
                        <a:latin typeface="Lato" panose="020F0502020204030203"/>
                      </a:endParaRPr>
                    </a:p>
                  </a:txBody>
                  <a:tcPr/>
                </a:tc>
                <a:tc>
                  <a:txBody>
                    <a:bodyPr/>
                    <a:lstStyle/>
                    <a:p>
                      <a:pPr algn="ctr"/>
                      <a:r>
                        <a:rPr lang="en-US" dirty="0" smtClean="0">
                          <a:latin typeface="Lato" panose="020F0502020204030203"/>
                        </a:rPr>
                        <a:t>70%</a:t>
                      </a:r>
                      <a:endParaRPr lang="en-US" dirty="0">
                        <a:latin typeface="Lato" panose="020F0502020204030203"/>
                      </a:endParaRPr>
                    </a:p>
                  </a:txBody>
                  <a:tcPr/>
                </a:tc>
                <a:extLst>
                  <a:ext uri="{0D108BD9-81ED-4DB2-BD59-A6C34878D82A}">
                    <a16:rowId xmlns:a16="http://schemas.microsoft.com/office/drawing/2014/main" val="4194708538"/>
                  </a:ext>
                </a:extLst>
              </a:tr>
              <a:tr h="460511">
                <a:tc>
                  <a:txBody>
                    <a:bodyPr/>
                    <a:lstStyle/>
                    <a:p>
                      <a:pPr algn="ctr"/>
                      <a:r>
                        <a:rPr lang="en-US" dirty="0" smtClean="0">
                          <a:latin typeface="Lato" panose="020F0502020204030203"/>
                        </a:rPr>
                        <a:t>Validation=Test</a:t>
                      </a:r>
                      <a:endParaRPr lang="en-US" dirty="0">
                        <a:latin typeface="Lato" panose="020F0502020204030203"/>
                      </a:endParaRPr>
                    </a:p>
                  </a:txBody>
                  <a:tcPr/>
                </a:tc>
                <a:tc>
                  <a:txBody>
                    <a:bodyPr/>
                    <a:lstStyle/>
                    <a:p>
                      <a:pPr algn="ctr"/>
                      <a:r>
                        <a:rPr lang="en-US" dirty="0" smtClean="0">
                          <a:latin typeface="Lato" panose="020F0502020204030203"/>
                        </a:rPr>
                        <a:t>30%</a:t>
                      </a:r>
                      <a:endParaRPr lang="en-US" dirty="0">
                        <a:latin typeface="Lato" panose="020F0502020204030203"/>
                      </a:endParaRPr>
                    </a:p>
                  </a:txBody>
                  <a:tcPr/>
                </a:tc>
                <a:extLst>
                  <a:ext uri="{0D108BD9-81ED-4DB2-BD59-A6C34878D82A}">
                    <a16:rowId xmlns:a16="http://schemas.microsoft.com/office/drawing/2014/main" val="865980797"/>
                  </a:ext>
                </a:extLst>
              </a:tr>
            </a:tbl>
          </a:graphicData>
        </a:graphic>
      </p:graphicFrame>
    </p:spTree>
    <p:extLst>
      <p:ext uri="{BB962C8B-B14F-4D97-AF65-F5344CB8AC3E}">
        <p14:creationId xmlns:p14="http://schemas.microsoft.com/office/powerpoint/2010/main" val="40451718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16</a:t>
            </a:fld>
            <a:endParaRPr lang="en-US" dirty="0"/>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a:lstStyle/>
          <a:p>
            <a:r>
              <a:rPr lang="en-US" dirty="0" smtClean="0"/>
              <a:t>3.2. Thực thi bài toán</a:t>
            </a:r>
            <a:endParaRPr lang="en-US" dirty="0"/>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a:xfrm>
            <a:off x="234823" y="1445265"/>
            <a:ext cx="8674100" cy="4868449"/>
          </a:xfrm>
        </p:spPr>
        <p:txBody>
          <a:bodyPr/>
          <a:lstStyle/>
          <a:p>
            <a:r>
              <a:rPr lang="en-US" dirty="0" smtClean="0"/>
              <a:t>Tạo các </a:t>
            </a:r>
            <a:r>
              <a:rPr lang="en-US" dirty="0" err="1" smtClean="0"/>
              <a:t>Dataloader</a:t>
            </a:r>
            <a:r>
              <a:rPr lang="en-US" dirty="0" smtClean="0"/>
              <a:t> cho tập train và tập test</a:t>
            </a:r>
          </a:p>
          <a:p>
            <a:r>
              <a:rPr lang="en-US" dirty="0" smtClean="0"/>
              <a:t>Tải các mô hình đã có sẵn từ ImageNet</a:t>
            </a:r>
          </a:p>
          <a:p>
            <a:r>
              <a:rPr lang="en-US" dirty="0" smtClean="0"/>
              <a:t>Sau đó thực hiện một số điều chỉnh, thêm vào các kỹ thuật chống overfitting như </a:t>
            </a:r>
            <a:r>
              <a:rPr lang="en-US" dirty="0" err="1"/>
              <a:t>B</a:t>
            </a:r>
            <a:r>
              <a:rPr lang="en-US" dirty="0" err="1" smtClean="0"/>
              <a:t>atchnorm</a:t>
            </a:r>
            <a:r>
              <a:rPr lang="en-US" dirty="0" smtClean="0"/>
              <a:t> </a:t>
            </a:r>
            <a:r>
              <a:rPr lang="en-US" smtClean="0"/>
              <a:t>và Dropout</a:t>
            </a:r>
            <a:r>
              <a:rPr lang="en-US" dirty="0" smtClean="0"/>
              <a:t>.</a:t>
            </a:r>
          </a:p>
          <a:p>
            <a:r>
              <a:rPr lang="en-US" dirty="0" smtClean="0"/>
              <a:t>Sau đó huấn luyện mô hình với train batch size =8 và 20 epochs. </a:t>
            </a:r>
          </a:p>
          <a:p>
            <a:r>
              <a:rPr lang="en-US" dirty="0" smtClean="0"/>
              <a:t>Sau khi huấn luyện xong sẽ vẽ biểu đồ quá trình huấn luyện để người dùng có thể đánh giá mô hình</a:t>
            </a:r>
          </a:p>
          <a:p>
            <a:pPr marL="457200" lvl="1" indent="0">
              <a:buNone/>
            </a:pPr>
            <a:endParaRPr lang="en-US" dirty="0" smtClean="0"/>
          </a:p>
        </p:txBody>
      </p:sp>
      <p:sp>
        <p:nvSpPr>
          <p:cNvPr id="5" name="Rounded Rectangle 4"/>
          <p:cNvSpPr/>
          <p:nvPr/>
        </p:nvSpPr>
        <p:spPr>
          <a:xfrm>
            <a:off x="0" y="751423"/>
            <a:ext cx="9144000" cy="580988"/>
          </a:xfrm>
          <a:prstGeom prst="roundRect">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800" dirty="0" smtClean="0">
                <a:latin typeface="Lato" panose="020F0502020204030203"/>
              </a:rPr>
              <a:t>Tải và huấn luyện mô hình</a:t>
            </a:r>
            <a:endParaRPr lang="en-US" sz="2800" dirty="0">
              <a:latin typeface="Lato" panose="020F0502020204030203"/>
            </a:endParaRPr>
          </a:p>
        </p:txBody>
      </p:sp>
    </p:spTree>
    <p:extLst>
      <p:ext uri="{BB962C8B-B14F-4D97-AF65-F5344CB8AC3E}">
        <p14:creationId xmlns:p14="http://schemas.microsoft.com/office/powerpoint/2010/main" val="11789326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dirty="0" smtClean="0"/>
              <a:t>3.2. Thực thi bài toán</a:t>
            </a:r>
            <a:endParaRPr lang="en-US" dirty="0"/>
          </a:p>
        </p:txBody>
      </p:sp>
      <p:sp>
        <p:nvSpPr>
          <p:cNvPr id="14" name="Rectangle 13"/>
          <p:cNvSpPr/>
          <p:nvPr/>
        </p:nvSpPr>
        <p:spPr>
          <a:xfrm>
            <a:off x="2227418" y="5064576"/>
            <a:ext cx="4688009" cy="646331"/>
          </a:xfrm>
          <a:prstGeom prst="rect">
            <a:avLst/>
          </a:prstGeom>
        </p:spPr>
        <p:txBody>
          <a:bodyPr wrap="square">
            <a:spAutoFit/>
          </a:bodyPr>
          <a:lstStyle/>
          <a:p>
            <a:pPr algn="ctr"/>
            <a:r>
              <a:rPr lang="en-US" i="1" dirty="0" smtClean="0">
                <a:latin typeface="Lato" panose="020F0502020204030203"/>
              </a:rPr>
              <a:t>Hình </a:t>
            </a:r>
            <a:r>
              <a:rPr lang="en-US" i="1" dirty="0" smtClean="0">
                <a:latin typeface="Lato" panose="020F0502020204030203"/>
              </a:rPr>
              <a:t>3.2: </a:t>
            </a:r>
            <a:r>
              <a:rPr lang="en-US" i="1" dirty="0" smtClean="0">
                <a:latin typeface="Lato" panose="020F0502020204030203"/>
              </a:rPr>
              <a:t>Biểu đồ huấn luyện của</a:t>
            </a:r>
            <a:r>
              <a:rPr lang="en-US" i="1" dirty="0">
                <a:latin typeface="Lato" panose="020F0502020204030203"/>
              </a:rPr>
              <a:t> </a:t>
            </a:r>
            <a:r>
              <a:rPr lang="en-US" i="1" dirty="0" smtClean="0">
                <a:latin typeface="Lato" panose="020F0502020204030203"/>
              </a:rPr>
              <a:t>mô hình MobileNetV2</a:t>
            </a:r>
            <a:endParaRPr lang="en-US" dirty="0"/>
          </a:p>
        </p:txBody>
      </p:sp>
      <p:pic>
        <p:nvPicPr>
          <p:cNvPr id="4" name="Picture 3"/>
          <p:cNvPicPr>
            <a:picLocks noChangeAspect="1"/>
          </p:cNvPicPr>
          <p:nvPr/>
        </p:nvPicPr>
        <p:blipFill>
          <a:blip r:embed="rId2"/>
          <a:stretch>
            <a:fillRect/>
          </a:stretch>
        </p:blipFill>
        <p:spPr>
          <a:xfrm>
            <a:off x="269567" y="1264611"/>
            <a:ext cx="8603709" cy="3369356"/>
          </a:xfrm>
          <a:prstGeom prst="rect">
            <a:avLst/>
          </a:prstGeom>
        </p:spPr>
      </p:pic>
    </p:spTree>
    <p:extLst>
      <p:ext uri="{BB962C8B-B14F-4D97-AF65-F5344CB8AC3E}">
        <p14:creationId xmlns:p14="http://schemas.microsoft.com/office/powerpoint/2010/main" val="1590185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18</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dirty="0" smtClean="0"/>
              <a:t>3.</a:t>
            </a:r>
            <a:r>
              <a:rPr lang="en-US" dirty="0"/>
              <a:t>3</a:t>
            </a:r>
            <a:r>
              <a:rPr lang="en-US" dirty="0" smtClean="0"/>
              <a:t>. Kết quả</a:t>
            </a:r>
            <a:endParaRPr lang="en-US" dirty="0"/>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a:xfrm>
            <a:off x="235077" y="815123"/>
            <a:ext cx="8769713" cy="761128"/>
          </a:xfrm>
        </p:spPr>
        <p:txBody>
          <a:bodyPr/>
          <a:lstStyle/>
          <a:p>
            <a:r>
              <a:rPr lang="en-US" sz="2000" dirty="0" smtClean="0"/>
              <a:t>Kết quả của mô hình trên tập test với batch size bằng 1 được biểu diễn bằng Confusion matrix</a:t>
            </a:r>
          </a:p>
          <a:p>
            <a:endParaRPr lang="en-US" b="1" dirty="0"/>
          </a:p>
          <a:p>
            <a:endParaRPr lang="en-US" sz="1800" i="1" dirty="0" smtClean="0"/>
          </a:p>
          <a:p>
            <a:endParaRPr lang="en-US" dirty="0" smtClean="0"/>
          </a:p>
          <a:p>
            <a:pPr marL="0" indent="0">
              <a:buNone/>
            </a:pPr>
            <a:endParaRPr lang="en-US" dirty="0"/>
          </a:p>
          <a:p>
            <a:endParaRPr lang="en-US" dirty="0" smtClean="0"/>
          </a:p>
          <a:p>
            <a:pPr marL="0" indent="0">
              <a:buNone/>
            </a:pPr>
            <a:endParaRPr lang="en-US" dirty="0"/>
          </a:p>
          <a:p>
            <a:pPr marL="0" indent="0">
              <a:buNone/>
            </a:pPr>
            <a:endParaRPr lang="en-US" sz="1800" i="1" dirty="0" smtClean="0"/>
          </a:p>
          <a:p>
            <a:endParaRPr lang="en-US" dirty="0"/>
          </a:p>
          <a:p>
            <a:endParaRPr lang="en-US" dirty="0" smtClean="0"/>
          </a:p>
          <a:p>
            <a:endParaRPr lang="en-US" dirty="0"/>
          </a:p>
          <a:p>
            <a:pPr marL="0" indent="0">
              <a:buNone/>
            </a:pPr>
            <a:endParaRPr lang="en-US" dirty="0" smtClean="0"/>
          </a:p>
          <a:p>
            <a:endParaRPr lang="en-US" dirty="0"/>
          </a:p>
          <a:p>
            <a:endParaRPr lang="en-US" dirty="0" smtClean="0"/>
          </a:p>
          <a:p>
            <a:pPr marL="0" indent="0">
              <a:buNone/>
            </a:pPr>
            <a:endParaRPr lang="en-US" dirty="0" smtClean="0"/>
          </a:p>
          <a:p>
            <a:pPr marL="457200" lvl="1" indent="0">
              <a:buNone/>
            </a:pPr>
            <a:endParaRPr lang="en-US" dirty="0" smtClean="0"/>
          </a:p>
          <a:p>
            <a:pPr marL="457200" lvl="1" indent="0">
              <a:buNone/>
            </a:pPr>
            <a:endParaRPr lang="en-US" dirty="0"/>
          </a:p>
          <a:p>
            <a:pPr marL="457200" lvl="1" indent="0">
              <a:buNone/>
            </a:pPr>
            <a:endParaRPr lang="en-US" dirty="0" smtClean="0"/>
          </a:p>
          <a:p>
            <a:pPr marL="457200" lvl="1" indent="0">
              <a:buNone/>
            </a:pPr>
            <a:endParaRPr lang="en-US" dirty="0"/>
          </a:p>
          <a:p>
            <a:pPr marL="457200" lvl="1" indent="0">
              <a:buNone/>
            </a:pPr>
            <a:endParaRPr lang="en-US" dirty="0" smtClean="0"/>
          </a:p>
          <a:p>
            <a:endParaRPr lang="en-US" dirty="0"/>
          </a:p>
        </p:txBody>
      </p:sp>
      <p:sp>
        <p:nvSpPr>
          <p:cNvPr id="13" name="Rectangle 12"/>
          <p:cNvSpPr/>
          <p:nvPr/>
        </p:nvSpPr>
        <p:spPr>
          <a:xfrm>
            <a:off x="2409222" y="5486024"/>
            <a:ext cx="4418646" cy="369332"/>
          </a:xfrm>
          <a:prstGeom prst="rect">
            <a:avLst/>
          </a:prstGeom>
        </p:spPr>
        <p:txBody>
          <a:bodyPr wrap="none">
            <a:spAutoFit/>
          </a:bodyPr>
          <a:lstStyle/>
          <a:p>
            <a:r>
              <a:rPr lang="en-US" i="1" dirty="0" smtClean="0">
                <a:latin typeface="Lato" panose="020F0502020204030203"/>
              </a:rPr>
              <a:t>Hình </a:t>
            </a:r>
            <a:r>
              <a:rPr lang="en-US" i="1" dirty="0" smtClean="0">
                <a:latin typeface="Lato" panose="020F0502020204030203"/>
              </a:rPr>
              <a:t>3.3. </a:t>
            </a:r>
            <a:r>
              <a:rPr lang="en-US" i="1" dirty="0" smtClean="0">
                <a:latin typeface="Lato" panose="020F0502020204030203"/>
              </a:rPr>
              <a:t>Confusion </a:t>
            </a:r>
            <a:r>
              <a:rPr lang="en-US" i="1" dirty="0">
                <a:latin typeface="Lato" panose="020F0502020204030203"/>
              </a:rPr>
              <a:t>Matrix của </a:t>
            </a:r>
            <a:r>
              <a:rPr lang="en-US" i="1" dirty="0" smtClean="0">
                <a:latin typeface="Lato" panose="020F0502020204030203"/>
              </a:rPr>
              <a:t>MobilenNetV2</a:t>
            </a:r>
            <a:endParaRPr lang="en-US" dirty="0"/>
          </a:p>
        </p:txBody>
      </p:sp>
      <p:pic>
        <p:nvPicPr>
          <p:cNvPr id="5" name="Picture 4"/>
          <p:cNvPicPr>
            <a:picLocks noChangeAspect="1"/>
          </p:cNvPicPr>
          <p:nvPr/>
        </p:nvPicPr>
        <p:blipFill>
          <a:blip r:embed="rId2"/>
          <a:stretch>
            <a:fillRect/>
          </a:stretch>
        </p:blipFill>
        <p:spPr>
          <a:xfrm>
            <a:off x="1276844" y="1424353"/>
            <a:ext cx="6675413" cy="3965332"/>
          </a:xfrm>
          <a:prstGeom prst="rect">
            <a:avLst/>
          </a:prstGeom>
        </p:spPr>
      </p:pic>
    </p:spTree>
    <p:extLst>
      <p:ext uri="{BB962C8B-B14F-4D97-AF65-F5344CB8AC3E}">
        <p14:creationId xmlns:p14="http://schemas.microsoft.com/office/powerpoint/2010/main" val="15427319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6">
            <a:extLst>
              <a:ext uri="{FF2B5EF4-FFF2-40B4-BE49-F238E27FC236}">
                <a16:creationId xmlns:a16="http://schemas.microsoft.com/office/drawing/2014/main" id="{FF8BDF70-CFA6-4031-86B7-31F910D8115D}"/>
              </a:ext>
            </a:extLst>
          </p:cNvPr>
          <p:cNvSpPr txBox="1">
            <a:spLocks/>
          </p:cNvSpPr>
          <p:nvPr/>
        </p:nvSpPr>
        <p:spPr>
          <a:xfrm>
            <a:off x="1927095" y="2598432"/>
            <a:ext cx="5608763" cy="937415"/>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ctr"/>
            <a:endParaRPr lang="en-US" sz="1000" dirty="0" smtClean="0"/>
          </a:p>
          <a:p>
            <a:pPr algn="ctr"/>
            <a:r>
              <a:rPr lang="en-US" dirty="0">
                <a:solidFill>
                  <a:schemeClr val="tx1"/>
                </a:solidFill>
              </a:rPr>
              <a:t>4</a:t>
            </a:r>
            <a:r>
              <a:rPr lang="en-US" dirty="0" smtClean="0">
                <a:solidFill>
                  <a:schemeClr val="tx1"/>
                </a:solidFill>
              </a:rPr>
              <a:t>. </a:t>
            </a:r>
            <a:r>
              <a:rPr lang="en-US" dirty="0" smtClean="0">
                <a:solidFill>
                  <a:schemeClr val="tx1"/>
                </a:solidFill>
                <a:latin typeface="Lato" panose="020F0502020204030203"/>
              </a:rPr>
              <a:t>Kết luận và hướng phát triển</a:t>
            </a:r>
            <a:endParaRPr lang="en-US" dirty="0">
              <a:solidFill>
                <a:schemeClr val="tx1"/>
              </a:solidFill>
              <a:latin typeface="Lato" panose="020F0502020204030203"/>
            </a:endParaRPr>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193376" y="4220764"/>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sz="2800" b="0" dirty="0"/>
          </a:p>
          <a:p>
            <a:endParaRPr lang="en-US" sz="2800" b="0" dirty="0"/>
          </a:p>
          <a:p>
            <a:endParaRPr lang="en-US" sz="2800" b="0" dirty="0"/>
          </a:p>
        </p:txBody>
      </p:sp>
    </p:spTree>
    <p:extLst>
      <p:ext uri="{BB962C8B-B14F-4D97-AF65-F5344CB8AC3E}">
        <p14:creationId xmlns:p14="http://schemas.microsoft.com/office/powerpoint/2010/main" val="35641233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A3716-1A4C-0838-86B6-64CAAF77DF5B}"/>
              </a:ext>
            </a:extLst>
          </p:cNvPr>
          <p:cNvSpPr>
            <a:spLocks noGrp="1"/>
          </p:cNvSpPr>
          <p:nvPr>
            <p:ph type="title"/>
          </p:nvPr>
        </p:nvSpPr>
        <p:spPr>
          <a:xfrm>
            <a:off x="1666384" y="2774551"/>
            <a:ext cx="5613981" cy="2127504"/>
          </a:xfrm>
        </p:spPr>
        <p:txBody>
          <a:bodyPr/>
          <a:lstStyle/>
          <a:p>
            <a:r>
              <a:rPr lang="en-US" dirty="0" smtClean="0"/>
              <a:t>Project: Deep Learning</a:t>
            </a:r>
            <a:br>
              <a:rPr lang="en-US" dirty="0" smtClean="0"/>
            </a:br>
            <a:endParaRPr lang="en-US" dirty="0"/>
          </a:p>
        </p:txBody>
      </p:sp>
    </p:spTree>
    <p:extLst>
      <p:ext uri="{BB962C8B-B14F-4D97-AF65-F5344CB8AC3E}">
        <p14:creationId xmlns:p14="http://schemas.microsoft.com/office/powerpoint/2010/main" val="9450034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20</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dirty="0" smtClean="0"/>
              <a:t>4. Kết luận và hướng phát triển</a:t>
            </a:r>
            <a:endParaRPr lang="en-US" dirty="0"/>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p:txBody>
          <a:bodyPr/>
          <a:lstStyle/>
          <a:p>
            <a:r>
              <a:rPr lang="en-US" dirty="0" smtClean="0"/>
              <a:t>Kết luận: mô hình đã thành công trong việc phân loại các khuôn mặt dựa trên bộ dữ liệu có sẵn.  MobileneNetV2 đã chứng minh được khả năng của mình trong bài toán phân loại hình ảnh.</a:t>
            </a:r>
          </a:p>
          <a:p>
            <a:r>
              <a:rPr lang="en-US" dirty="0" smtClean="0"/>
              <a:t>Hướng phát triển:</a:t>
            </a:r>
          </a:p>
          <a:p>
            <a:pPr lvl="1"/>
            <a:r>
              <a:rPr lang="en-US" dirty="0" smtClean="0"/>
              <a:t>Có thể cập nhật thêm dữ liệu cho mô hình để có thể phân loại đa dạng hơn.</a:t>
            </a:r>
          </a:p>
          <a:p>
            <a:pPr lvl="1"/>
            <a:r>
              <a:rPr lang="en-US" dirty="0" smtClean="0"/>
              <a:t>Kết hợp với một bài toán khác là phân vùng ảnh để thu được kết quả một cách chi tiết hơn.</a:t>
            </a:r>
          </a:p>
          <a:p>
            <a:pPr lvl="1"/>
            <a:endParaRPr lang="en-US" dirty="0" smtClean="0"/>
          </a:p>
          <a:p>
            <a:pPr marL="0" indent="0">
              <a:buNone/>
            </a:pPr>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endParaRPr lang="en-US" dirty="0"/>
          </a:p>
        </p:txBody>
      </p:sp>
    </p:spTree>
    <p:extLst>
      <p:ext uri="{BB962C8B-B14F-4D97-AF65-F5344CB8AC3E}">
        <p14:creationId xmlns:p14="http://schemas.microsoft.com/office/powerpoint/2010/main" val="345956795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21</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3432157" y="2865236"/>
            <a:ext cx="5206746"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smtClean="0"/>
              <a:t>Cảm ơn thầy cô đã quan tâm theo dõi !</a:t>
            </a:r>
            <a:endParaRPr lang="en-US" sz="4800" dirty="0"/>
          </a:p>
        </p:txBody>
      </p:sp>
    </p:spTree>
    <p:extLst>
      <p:ext uri="{BB962C8B-B14F-4D97-AF65-F5344CB8AC3E}">
        <p14:creationId xmlns:p14="http://schemas.microsoft.com/office/powerpoint/2010/main" val="28305356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193376" y="1082974"/>
            <a:ext cx="7626921" cy="3036180"/>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3000" dirty="0" smtClean="0"/>
              <a:t>Đề tài:</a:t>
            </a:r>
          </a:p>
          <a:p>
            <a:endParaRPr lang="en-US" sz="1000" dirty="0" smtClean="0"/>
          </a:p>
          <a:p>
            <a:r>
              <a:rPr lang="en-US" dirty="0" smtClean="0"/>
              <a:t>Ứng dụng các mô hình học sâu vào phân loại khuôn mặt</a:t>
            </a:r>
          </a:p>
          <a:p>
            <a:endParaRPr lang="en-US" dirty="0"/>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193376" y="4220764"/>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2800" b="0" dirty="0" smtClean="0"/>
              <a:t>Sinh viên thực hiện: Trần Khánh Lương</a:t>
            </a:r>
          </a:p>
          <a:p>
            <a:r>
              <a:rPr lang="en-US" sz="2800" b="0" dirty="0" smtClean="0"/>
              <a:t>MSSV: </a:t>
            </a:r>
            <a:r>
              <a:rPr lang="en-US" sz="2800" b="0" dirty="0" smtClean="0"/>
              <a:t>20241800E</a:t>
            </a:r>
            <a:endParaRPr lang="en-US" sz="2800" b="0" dirty="0" smtClean="0"/>
          </a:p>
          <a:p>
            <a:r>
              <a:rPr lang="en-US" sz="2800" b="0" dirty="0" smtClean="0"/>
              <a:t>GVHD: </a:t>
            </a:r>
            <a:r>
              <a:rPr lang="en-US" sz="2800" b="0" dirty="0" err="1" smtClean="0"/>
              <a:t>Nguyễn</a:t>
            </a:r>
            <a:r>
              <a:rPr lang="en-US" sz="2800" b="0" dirty="0" smtClean="0"/>
              <a:t> Hoài Nam</a:t>
            </a:r>
            <a:endParaRPr lang="en-US" sz="2800" b="0" dirty="0"/>
          </a:p>
          <a:p>
            <a:endParaRPr lang="en-US" sz="2800" b="0" dirty="0"/>
          </a:p>
          <a:p>
            <a:endParaRPr lang="en-US" sz="2800" b="0" dirty="0"/>
          </a:p>
          <a:p>
            <a:endParaRPr lang="en-US" sz="2800" b="0" dirty="0"/>
          </a:p>
        </p:txBody>
      </p:sp>
    </p:spTree>
    <p:extLst>
      <p:ext uri="{BB962C8B-B14F-4D97-AF65-F5344CB8AC3E}">
        <p14:creationId xmlns:p14="http://schemas.microsoft.com/office/powerpoint/2010/main" val="7431729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smtClean="0"/>
              <a:t>NỘI DUNG </a:t>
            </a:r>
            <a:endParaRPr lang="en-US" dirty="0"/>
          </a:p>
        </p:txBody>
      </p:sp>
      <p:sp>
        <p:nvSpPr>
          <p:cNvPr id="6" name="Rounded Rectangle 5"/>
          <p:cNvSpPr/>
          <p:nvPr/>
        </p:nvSpPr>
        <p:spPr>
          <a:xfrm>
            <a:off x="1606704" y="2283907"/>
            <a:ext cx="5930592" cy="942385"/>
          </a:xfrm>
          <a:prstGeom prst="roundRect">
            <a:avLst/>
          </a:prstGeom>
          <a:solidFill>
            <a:schemeClr val="accent2">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smtClean="0">
                <a:solidFill>
                  <a:schemeClr val="tx1"/>
                </a:solidFill>
                <a:latin typeface="Lato" panose="020F0502020204030203"/>
              </a:rPr>
              <a:t>2. Mô hình sử dụng</a:t>
            </a:r>
            <a:endParaRPr lang="en-US" sz="2800" b="1" dirty="0">
              <a:solidFill>
                <a:schemeClr val="tx1"/>
              </a:solidFill>
              <a:latin typeface="Lato" panose="020F0502020204030203"/>
            </a:endParaRPr>
          </a:p>
        </p:txBody>
      </p:sp>
      <p:sp>
        <p:nvSpPr>
          <p:cNvPr id="7" name="Rounded Rectangle 6"/>
          <p:cNvSpPr/>
          <p:nvPr/>
        </p:nvSpPr>
        <p:spPr>
          <a:xfrm>
            <a:off x="1606704" y="3591558"/>
            <a:ext cx="5930592" cy="942385"/>
          </a:xfrm>
          <a:prstGeom prst="roundRect">
            <a:avLst/>
          </a:prstGeom>
          <a:solidFill>
            <a:schemeClr val="accent4">
              <a:lumMod val="60000"/>
              <a:lumOff val="40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800" b="1" dirty="0">
                <a:solidFill>
                  <a:schemeClr val="tx1"/>
                </a:solidFill>
                <a:latin typeface="Lato" panose="020F0502020204030203"/>
              </a:rPr>
              <a:t>3</a:t>
            </a:r>
            <a:r>
              <a:rPr lang="en-US" sz="2800" b="1" dirty="0" smtClean="0">
                <a:solidFill>
                  <a:schemeClr val="tx1"/>
                </a:solidFill>
                <a:latin typeface="Lato" panose="020F0502020204030203"/>
              </a:rPr>
              <a:t>. Thực thi bài toán và kết quả</a:t>
            </a:r>
            <a:endParaRPr lang="en-US" sz="2800" b="1" dirty="0">
              <a:solidFill>
                <a:schemeClr val="tx1"/>
              </a:solidFill>
              <a:latin typeface="Lato" panose="020F0502020204030203"/>
            </a:endParaRPr>
          </a:p>
        </p:txBody>
      </p:sp>
      <p:sp>
        <p:nvSpPr>
          <p:cNvPr id="8" name="Rounded Rectangle 7"/>
          <p:cNvSpPr/>
          <p:nvPr/>
        </p:nvSpPr>
        <p:spPr>
          <a:xfrm>
            <a:off x="1606704" y="4899209"/>
            <a:ext cx="5930592" cy="942385"/>
          </a:xfrm>
          <a:prstGeom prst="roundRect">
            <a:avLst/>
          </a:prstGeom>
          <a:solidFill>
            <a:schemeClr val="accent6">
              <a:lumMod val="60000"/>
              <a:lumOff val="4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smtClean="0">
                <a:solidFill>
                  <a:schemeClr val="tx1"/>
                </a:solidFill>
                <a:latin typeface="Lato" panose="020F0502020204030203"/>
              </a:rPr>
              <a:t>4. Kết luận và Hướng phát triển</a:t>
            </a:r>
            <a:endParaRPr lang="en-US" sz="2800" b="1" dirty="0">
              <a:solidFill>
                <a:schemeClr val="tx1"/>
              </a:solidFill>
              <a:latin typeface="Lato" panose="020F0502020204030203"/>
            </a:endParaRPr>
          </a:p>
        </p:txBody>
      </p:sp>
      <p:sp>
        <p:nvSpPr>
          <p:cNvPr id="10" name="Rounded Rectangle 9"/>
          <p:cNvSpPr/>
          <p:nvPr/>
        </p:nvSpPr>
        <p:spPr>
          <a:xfrm>
            <a:off x="1606704" y="1082182"/>
            <a:ext cx="5930592" cy="942385"/>
          </a:xfrm>
          <a:prstGeom prst="roundRect">
            <a:avLst/>
          </a:prstGeom>
          <a:solidFill>
            <a:schemeClr val="accent1">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2800" b="1" dirty="0" smtClean="0">
                <a:solidFill>
                  <a:schemeClr val="tx1"/>
                </a:solidFill>
                <a:latin typeface="Lato" panose="020F0502020204030203"/>
              </a:rPr>
              <a:t>1. Yêu cầu bài toán</a:t>
            </a:r>
            <a:endParaRPr lang="en-US" sz="2800" b="1" dirty="0">
              <a:solidFill>
                <a:schemeClr val="tx1"/>
              </a:solidFill>
              <a:latin typeface="Lato" panose="020F0502020204030203"/>
            </a:endParaRPr>
          </a:p>
        </p:txBody>
      </p:sp>
    </p:spTree>
    <p:extLst>
      <p:ext uri="{BB962C8B-B14F-4D97-AF65-F5344CB8AC3E}">
        <p14:creationId xmlns:p14="http://schemas.microsoft.com/office/powerpoint/2010/main" val="29236401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6">
            <a:extLst>
              <a:ext uri="{FF2B5EF4-FFF2-40B4-BE49-F238E27FC236}">
                <a16:creationId xmlns:a16="http://schemas.microsoft.com/office/drawing/2014/main" id="{FF8BDF70-CFA6-4031-86B7-31F910D8115D}"/>
              </a:ext>
            </a:extLst>
          </p:cNvPr>
          <p:cNvSpPr txBox="1">
            <a:spLocks/>
          </p:cNvSpPr>
          <p:nvPr/>
        </p:nvSpPr>
        <p:spPr>
          <a:xfrm>
            <a:off x="2041395" y="2598432"/>
            <a:ext cx="5494463" cy="937415"/>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ctr"/>
            <a:endParaRPr lang="en-US" sz="1000" dirty="0" smtClean="0"/>
          </a:p>
          <a:p>
            <a:pPr algn="ctr"/>
            <a:r>
              <a:rPr lang="en-US" dirty="0" smtClean="0">
                <a:solidFill>
                  <a:schemeClr val="tx1"/>
                </a:solidFill>
              </a:rPr>
              <a:t>1. Yêu cầu bài toán</a:t>
            </a:r>
            <a:endParaRPr lang="en-US" dirty="0">
              <a:solidFill>
                <a:schemeClr val="tx1"/>
              </a:solidFill>
            </a:endParaRPr>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193376" y="4220764"/>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sz="2800" b="0" dirty="0"/>
          </a:p>
          <a:p>
            <a:endParaRPr lang="en-US" sz="2800" b="0" dirty="0"/>
          </a:p>
          <a:p>
            <a:endParaRPr lang="en-US" sz="2800" b="0" dirty="0"/>
          </a:p>
        </p:txBody>
      </p:sp>
    </p:spTree>
    <p:extLst>
      <p:ext uri="{BB962C8B-B14F-4D97-AF65-F5344CB8AC3E}">
        <p14:creationId xmlns:p14="http://schemas.microsoft.com/office/powerpoint/2010/main" val="26092321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6</a:t>
            </a:fld>
            <a:endParaRPr lang="en-US"/>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a:t>1. Đặt vấn đề</a:t>
            </a:r>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a:xfrm>
            <a:off x="234823" y="796114"/>
            <a:ext cx="8674100" cy="5132832"/>
          </a:xfrm>
        </p:spPr>
        <p:txBody>
          <a:bodyPr/>
          <a:lstStyle/>
          <a:p>
            <a:r>
              <a:rPr lang="en-US" dirty="0" smtClean="0"/>
              <a:t>Hiện này công nghệ xác thực sinh trắc học đã trở nên phổ biến nhờ sự phát triển của công nghệ và kỹ thuật.</a:t>
            </a:r>
            <a:endParaRPr lang="en-US" dirty="0"/>
          </a:p>
          <a:p>
            <a:r>
              <a:rPr lang="en-US" dirty="0" smtClean="0"/>
              <a:t>Có nhiều đặc điểm của con người có thể được phương pháp này áp dụng</a:t>
            </a:r>
            <a:endParaRPr lang="en-US" dirty="0"/>
          </a:p>
          <a:p>
            <a:pPr lvl="1"/>
            <a:r>
              <a:rPr lang="en-US" dirty="0" smtClean="0"/>
              <a:t>Vân  tay, vân khớp ngón tay, vân lòng bàn tay</a:t>
            </a:r>
            <a:endParaRPr lang="en-US" dirty="0"/>
          </a:p>
          <a:p>
            <a:pPr lvl="1"/>
            <a:r>
              <a:rPr lang="en-US" dirty="0" smtClean="0"/>
              <a:t>Con ngươi</a:t>
            </a:r>
            <a:endParaRPr lang="en-US" dirty="0"/>
          </a:p>
          <a:p>
            <a:pPr lvl="1"/>
            <a:r>
              <a:rPr lang="en-US" dirty="0" smtClean="0"/>
              <a:t>Khuôn mặt</a:t>
            </a: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lgn="ctr">
              <a:buNone/>
            </a:pPr>
            <a:endParaRPr lang="en-US" sz="1800" i="1" dirty="0" smtClean="0"/>
          </a:p>
          <a:p>
            <a:pPr marL="457200" lvl="1" indent="0" algn="ctr">
              <a:buNone/>
            </a:pPr>
            <a:endParaRPr lang="en-US" sz="1200" i="1" dirty="0"/>
          </a:p>
          <a:p>
            <a:pPr marL="457200" lvl="1" indent="0" algn="ctr">
              <a:buNone/>
            </a:pPr>
            <a:r>
              <a:rPr lang="en-US" sz="1400" i="1" dirty="0" smtClean="0"/>
              <a:t>Hình </a:t>
            </a:r>
            <a:r>
              <a:rPr lang="en-US" sz="1400" i="1" dirty="0"/>
              <a:t>1.1: </a:t>
            </a:r>
            <a:r>
              <a:rPr lang="en-US" sz="1400" i="1" dirty="0" smtClean="0"/>
              <a:t>Các đặc điểm sinh trắc học của con người</a:t>
            </a:r>
            <a:endParaRPr lang="en-US" sz="1400" i="1" dirty="0"/>
          </a:p>
          <a:p>
            <a:pPr lvl="1"/>
            <a:endParaRPr lang="en-US" dirty="0"/>
          </a:p>
          <a:p>
            <a:endParaRPr lang="en-US" dirty="0"/>
          </a:p>
        </p:txBody>
      </p:sp>
      <p:pic>
        <p:nvPicPr>
          <p:cNvPr id="6" name="Picture 5"/>
          <p:cNvPicPr/>
          <p:nvPr/>
        </p:nvPicPr>
        <p:blipFill>
          <a:blip r:embed="rId2"/>
          <a:stretch>
            <a:fillRect/>
          </a:stretch>
        </p:blipFill>
        <p:spPr>
          <a:xfrm>
            <a:off x="1885530" y="3712346"/>
            <a:ext cx="5376916" cy="2482362"/>
          </a:xfrm>
          <a:prstGeom prst="rect">
            <a:avLst/>
          </a:prstGeom>
        </p:spPr>
      </p:pic>
    </p:spTree>
    <p:extLst>
      <p:ext uri="{BB962C8B-B14F-4D97-AF65-F5344CB8AC3E}">
        <p14:creationId xmlns:p14="http://schemas.microsoft.com/office/powerpoint/2010/main" val="1573608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7</a:t>
            </a:fld>
            <a:endParaRPr lang="en-US"/>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a:t>1. Đặt vấn đề</a:t>
            </a:r>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p:txBody>
          <a:bodyPr/>
          <a:lstStyle/>
          <a:p>
            <a:r>
              <a:rPr lang="en-US" dirty="0" smtClean="0"/>
              <a:t>Trong đó khuôn mặt là hình thức mang tính tự nhiên và trực quan nhất , được nghiên cứu và trở thành một phương thức xác thực sinh trắc học phổ biến.</a:t>
            </a: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pPr marL="457200" lvl="1" indent="0">
              <a:buNone/>
            </a:pPr>
            <a:endParaRPr lang="en-US" dirty="0"/>
          </a:p>
          <a:p>
            <a:endParaRPr lang="en-US" dirty="0"/>
          </a:p>
          <a:p>
            <a:pPr marL="0" indent="0" algn="ctr">
              <a:buNone/>
            </a:pPr>
            <a:endParaRPr lang="en-US" sz="1800" i="1" dirty="0"/>
          </a:p>
          <a:p>
            <a:pPr marL="0" indent="0" algn="ctr">
              <a:buNone/>
            </a:pPr>
            <a:r>
              <a:rPr lang="en-US" sz="1800" i="1" dirty="0"/>
              <a:t>Hình 1.2: </a:t>
            </a:r>
            <a:r>
              <a:rPr lang="en-US" sz="1800" i="1" dirty="0" smtClean="0"/>
              <a:t>Nhận diện khuôn mặt</a:t>
            </a:r>
            <a:endParaRPr lang="en-US" sz="1800" i="1" dirty="0"/>
          </a:p>
        </p:txBody>
      </p:sp>
      <p:pic>
        <p:nvPicPr>
          <p:cNvPr id="5" name="Picture 4"/>
          <p:cNvPicPr>
            <a:picLocks noChangeAspect="1"/>
          </p:cNvPicPr>
          <p:nvPr/>
        </p:nvPicPr>
        <p:blipFill>
          <a:blip r:embed="rId2"/>
          <a:stretch>
            <a:fillRect/>
          </a:stretch>
        </p:blipFill>
        <p:spPr>
          <a:xfrm>
            <a:off x="1498732" y="2247887"/>
            <a:ext cx="6144885" cy="3423151"/>
          </a:xfrm>
          <a:prstGeom prst="rect">
            <a:avLst/>
          </a:prstGeom>
        </p:spPr>
      </p:pic>
    </p:spTree>
    <p:extLst>
      <p:ext uri="{BB962C8B-B14F-4D97-AF65-F5344CB8AC3E}">
        <p14:creationId xmlns:p14="http://schemas.microsoft.com/office/powerpoint/2010/main" val="15916942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8</a:t>
            </a:fld>
            <a:endParaRPr lang="en-US"/>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a:t>1. Đặt vấn đề</a:t>
            </a:r>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p:txBody>
          <a:bodyPr/>
          <a:lstStyle/>
          <a:p>
            <a:pPr marL="457200" lvl="1" indent="0">
              <a:buNone/>
            </a:pPr>
            <a:endParaRPr lang="en-US"/>
          </a:p>
          <a:p>
            <a:pPr marL="457200" lvl="1" indent="0">
              <a:buNone/>
            </a:pPr>
            <a:endParaRPr lang="en-US"/>
          </a:p>
          <a:p>
            <a:pPr marL="457200" lvl="1" indent="0">
              <a:buNone/>
            </a:pPr>
            <a:endParaRPr lang="en-US"/>
          </a:p>
          <a:p>
            <a:pPr marL="457200" lvl="1" indent="0">
              <a:buNone/>
            </a:pPr>
            <a:endParaRPr lang="en-US"/>
          </a:p>
          <a:p>
            <a:pPr marL="457200" lvl="1" indent="0">
              <a:buNone/>
            </a:pPr>
            <a:endParaRPr lang="en-US"/>
          </a:p>
          <a:p>
            <a:pPr marL="457200" lvl="1" indent="0">
              <a:buNone/>
            </a:pPr>
            <a:endParaRPr lang="en-US"/>
          </a:p>
          <a:p>
            <a:pPr marL="457200" lvl="1" indent="0">
              <a:buNone/>
            </a:pPr>
            <a:endParaRPr lang="en-US"/>
          </a:p>
          <a:p>
            <a:endParaRPr lang="en-US"/>
          </a:p>
        </p:txBody>
      </p:sp>
      <p:pic>
        <p:nvPicPr>
          <p:cNvPr id="5" name="Picture 4"/>
          <p:cNvPicPr>
            <a:picLocks noChangeAspect="1"/>
          </p:cNvPicPr>
          <p:nvPr/>
        </p:nvPicPr>
        <p:blipFill>
          <a:blip r:embed="rId2"/>
          <a:stretch>
            <a:fillRect/>
          </a:stretch>
        </p:blipFill>
        <p:spPr>
          <a:xfrm>
            <a:off x="1809170" y="2388695"/>
            <a:ext cx="5525659" cy="2746351"/>
          </a:xfrm>
          <a:prstGeom prst="rect">
            <a:avLst/>
          </a:prstGeom>
        </p:spPr>
      </p:pic>
      <p:sp>
        <p:nvSpPr>
          <p:cNvPr id="7" name="Rectangle 6"/>
          <p:cNvSpPr/>
          <p:nvPr/>
        </p:nvSpPr>
        <p:spPr>
          <a:xfrm>
            <a:off x="1219074" y="963168"/>
            <a:ext cx="7689724" cy="954107"/>
          </a:xfrm>
          <a:prstGeom prst="rect">
            <a:avLst/>
          </a:prstGeom>
        </p:spPr>
        <p:txBody>
          <a:bodyPr wrap="square">
            <a:spAutoFit/>
          </a:bodyPr>
          <a:lstStyle/>
          <a:p>
            <a:r>
              <a:rPr lang="en-US" sz="2800" dirty="0">
                <a:latin typeface="Lato" panose="020F0502020204030203"/>
              </a:rPr>
              <a:t>Sử dụng các hình ảnh có sẵn để huấn luyện các mô hình học sâu cho việc phân loại </a:t>
            </a:r>
            <a:r>
              <a:rPr lang="en-US" sz="2800" dirty="0" smtClean="0">
                <a:latin typeface="Lato" panose="020F0502020204030203"/>
              </a:rPr>
              <a:t>khuôn mặt.</a:t>
            </a:r>
            <a:endParaRPr lang="en-US" sz="2800" dirty="0">
              <a:latin typeface="Lato" panose="020F0502020204030203"/>
            </a:endParaRPr>
          </a:p>
        </p:txBody>
      </p:sp>
      <p:sp>
        <p:nvSpPr>
          <p:cNvPr id="8" name="Right Arrow 7"/>
          <p:cNvSpPr/>
          <p:nvPr/>
        </p:nvSpPr>
        <p:spPr>
          <a:xfrm>
            <a:off x="618183" y="1096296"/>
            <a:ext cx="600891" cy="3135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101547" y="5198530"/>
            <a:ext cx="4940904" cy="369332"/>
          </a:xfrm>
          <a:prstGeom prst="rect">
            <a:avLst/>
          </a:prstGeom>
        </p:spPr>
        <p:txBody>
          <a:bodyPr wrap="none">
            <a:spAutoFit/>
          </a:bodyPr>
          <a:lstStyle/>
          <a:p>
            <a:pPr algn="ctr"/>
            <a:r>
              <a:rPr lang="en-US" i="1">
                <a:latin typeface="Lato" panose="020F0502020204030203"/>
              </a:rPr>
              <a:t>Hình 1.3: Tổng quan về bài toán phân loại hình ảnh</a:t>
            </a:r>
          </a:p>
        </p:txBody>
      </p:sp>
    </p:spTree>
    <p:extLst>
      <p:ext uri="{BB962C8B-B14F-4D97-AF65-F5344CB8AC3E}">
        <p14:creationId xmlns:p14="http://schemas.microsoft.com/office/powerpoint/2010/main" val="3024500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6">
            <a:extLst>
              <a:ext uri="{FF2B5EF4-FFF2-40B4-BE49-F238E27FC236}">
                <a16:creationId xmlns:a16="http://schemas.microsoft.com/office/drawing/2014/main" id="{FF8BDF70-CFA6-4031-86B7-31F910D8115D}"/>
              </a:ext>
            </a:extLst>
          </p:cNvPr>
          <p:cNvSpPr txBox="1">
            <a:spLocks/>
          </p:cNvSpPr>
          <p:nvPr/>
        </p:nvSpPr>
        <p:spPr>
          <a:xfrm>
            <a:off x="1927095" y="2563263"/>
            <a:ext cx="5608763" cy="937415"/>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ctr"/>
            <a:endParaRPr lang="en-US" sz="1000" dirty="0" smtClean="0"/>
          </a:p>
          <a:p>
            <a:pPr algn="ctr"/>
            <a:r>
              <a:rPr lang="en-US" dirty="0">
                <a:solidFill>
                  <a:schemeClr val="tx1"/>
                </a:solidFill>
              </a:rPr>
              <a:t>2</a:t>
            </a:r>
            <a:r>
              <a:rPr lang="en-US" dirty="0" smtClean="0">
                <a:solidFill>
                  <a:schemeClr val="tx1"/>
                </a:solidFill>
              </a:rPr>
              <a:t>. Mô hình sử dụng</a:t>
            </a:r>
            <a:endParaRPr lang="en-US" dirty="0">
              <a:solidFill>
                <a:schemeClr val="tx1"/>
              </a:solidFill>
            </a:endParaRPr>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193376" y="4220764"/>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sz="2800" b="0" dirty="0"/>
          </a:p>
          <a:p>
            <a:endParaRPr lang="en-US" sz="2800" b="0" dirty="0"/>
          </a:p>
          <a:p>
            <a:endParaRPr lang="en-US" sz="2800" b="0" dirty="0"/>
          </a:p>
        </p:txBody>
      </p:sp>
    </p:spTree>
    <p:extLst>
      <p:ext uri="{BB962C8B-B14F-4D97-AF65-F5344CB8AC3E}">
        <p14:creationId xmlns:p14="http://schemas.microsoft.com/office/powerpoint/2010/main" val="67581096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1252</TotalTime>
  <Words>774</Words>
  <Application>Microsoft Office PowerPoint</Application>
  <PresentationFormat>On-screen Show (4:3)</PresentationFormat>
  <Paragraphs>182</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Lato</vt:lpstr>
      <vt:lpstr>Office Theme</vt:lpstr>
      <vt:lpstr>PowerPoint Presentation</vt:lpstr>
      <vt:lpstr>Project: Deep Learning </vt:lpstr>
      <vt:lpstr>PowerPoint Presentation</vt:lpstr>
      <vt:lpstr>NỘI DUNG </vt:lpstr>
      <vt:lpstr>PowerPoint Presentation</vt:lpstr>
      <vt:lpstr>1. Đặt vấn đề</vt:lpstr>
      <vt:lpstr>1. Đặt vấn đề</vt:lpstr>
      <vt:lpstr>1. Đặt vấn đề</vt:lpstr>
      <vt:lpstr>PowerPoint Presentation</vt:lpstr>
      <vt:lpstr>2. Mô hình sử dụng</vt:lpstr>
      <vt:lpstr>2. Mô hình sử dụng</vt:lpstr>
      <vt:lpstr>2. Mô hình sử dụng</vt:lpstr>
      <vt:lpstr>PowerPoint Presentation</vt:lpstr>
      <vt:lpstr>3.1. Bộ dữ liệu</vt:lpstr>
      <vt:lpstr>3.2. Thực thi bài toán</vt:lpstr>
      <vt:lpstr>3.2. Thực thi bài toán</vt:lpstr>
      <vt:lpstr>3.2. Thực thi bài toán</vt:lpstr>
      <vt:lpstr>3.3. Kết quả</vt:lpstr>
      <vt:lpstr>PowerPoint Presentation</vt:lpstr>
      <vt:lpstr>4. Kết luận và hướng phát triển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Luong Tran</cp:lastModifiedBy>
  <cp:revision>82</cp:revision>
  <dcterms:created xsi:type="dcterms:W3CDTF">2021-05-28T04:32:29Z</dcterms:created>
  <dcterms:modified xsi:type="dcterms:W3CDTF">2026-01-07T12:33:28Z</dcterms:modified>
</cp:coreProperties>
</file>